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8" r:id="rId2"/>
    <p:sldId id="256" r:id="rId3"/>
    <p:sldId id="275" r:id="rId4"/>
    <p:sldId id="257" r:id="rId5"/>
    <p:sldId id="277" r:id="rId6"/>
    <p:sldId id="276" r:id="rId7"/>
    <p:sldId id="258" r:id="rId8"/>
    <p:sldId id="269" r:id="rId9"/>
    <p:sldId id="266" r:id="rId10"/>
    <p:sldId id="270" r:id="rId11"/>
    <p:sldId id="272" r:id="rId12"/>
    <p:sldId id="320" r:id="rId13"/>
    <p:sldId id="4167" r:id="rId14"/>
    <p:sldId id="259" r:id="rId15"/>
    <p:sldId id="274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64" d="100"/>
          <a:sy n="64" d="100"/>
        </p:scale>
        <p:origin x="2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184"/>
    </p:cViewPr>
  </p:sorterViewPr>
  <p:notesViewPr>
    <p:cSldViewPr snapToGrid="0">
      <p:cViewPr varScale="1">
        <p:scale>
          <a:sx n="63" d="100"/>
          <a:sy n="63" d="100"/>
        </p:scale>
        <p:origin x="313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4D53-CCCB-4302-9582-FE036D7C3DE1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0A74D-1FD1-4B28-B73E-A494C7C1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0A74D-1FD1-4B28-B73E-A494C7C1C4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2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7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1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6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9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7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3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2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7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A800A-CDE7-4988-AF09-89A18D00F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64BB-3F68-4172-9DDB-A42CF223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346" y="8301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latin typeface="+mn-lt"/>
              </a:rPr>
              <a:t>An Environmental Sustainability Program:</a:t>
            </a:r>
            <a:br>
              <a:rPr lang="en-US" sz="4900" b="1" dirty="0">
                <a:latin typeface="+mn-lt"/>
              </a:rPr>
            </a:br>
            <a:r>
              <a:rPr lang="en-US" sz="4900" b="1" dirty="0">
                <a:latin typeface="+mn-lt"/>
              </a:rPr>
              <a:t>               A Guide for  Managers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9F8EA-8BA7-4A98-A712-09D165B3E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859" y="2243069"/>
            <a:ext cx="10850217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What is Environmental Sustainability?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Benefits of an Environmental Sustainability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Why we are using My Green Doctor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Environmental Sustainability Topics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Structure of our Environmental Sustainability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Responsibilities of Managers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Activities of our Environmental Sustai</a:t>
            </a:r>
            <a:r>
              <a:rPr lang="en-US" sz="3600" dirty="0"/>
              <a:t>n</a:t>
            </a:r>
            <a:r>
              <a:rPr lang="en-US" sz="3600" dirty="0">
                <a:latin typeface="+mn-lt"/>
              </a:rPr>
              <a:t>ability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Ther Green Doctor Office Recognition Certificate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Success </a:t>
            </a:r>
            <a:r>
              <a:rPr lang="en-US" sz="3600" dirty="0"/>
              <a:t>s</a:t>
            </a:r>
            <a:r>
              <a:rPr lang="en-US" sz="3600" dirty="0">
                <a:latin typeface="+mn-lt"/>
              </a:rPr>
              <a:t>tories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+mn-lt"/>
              </a:rPr>
              <a:t>Our success  </a:t>
            </a:r>
            <a:r>
              <a:rPr lang="en-US" sz="3600" dirty="0"/>
              <a:t>t</a:t>
            </a:r>
            <a:r>
              <a:rPr lang="en-US" sz="3600" dirty="0">
                <a:latin typeface="+mn-lt"/>
              </a:rPr>
              <a:t>imetable</a:t>
            </a:r>
            <a:br>
              <a:rPr lang="en-US" sz="3600" dirty="0">
                <a:latin typeface="+mn-lt"/>
              </a:rPr>
            </a:br>
            <a:endParaRPr lang="en-US" sz="3600" dirty="0"/>
          </a:p>
        </p:txBody>
      </p:sp>
      <p:pic>
        <p:nvPicPr>
          <p:cNvPr id="5" name="Picture 4" descr="Top%20Banner.jpg">
            <a:extLst>
              <a:ext uri="{FF2B5EF4-FFF2-40B4-BE49-F238E27FC236}">
                <a16:creationId xmlns:a16="http://schemas.microsoft.com/office/drawing/2014/main" id="{C69495E4-A155-41FC-8530-D83A8BA46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354856" y="5533534"/>
            <a:ext cx="1708190" cy="1324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44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146464"/>
            <a:ext cx="1083269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Activities of our Environmental Sustainability 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7261" y="809245"/>
            <a:ext cx="11224846" cy="55127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  F</a:t>
            </a:r>
            <a:r>
              <a:rPr lang="en-US" sz="2800" dirty="0"/>
              <a:t>ive minutes of My Green Doctor on our meeting agenda monthly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 These sessions can be led by the Office Manager or another leader.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 We’ll follow the script provided in My Green Doctor’s  Meeting-by-</a:t>
            </a:r>
          </a:p>
          <a:p>
            <a:pPr marL="0" indent="0">
              <a:buNone/>
            </a:pPr>
            <a:r>
              <a:rPr lang="en-US" dirty="0"/>
              <a:t>      Meeting Guide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 Choose 1-2 Action Steps to begin each month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 Find at Leader for each Action Step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  Choose Education Steps in My Green Doctor to share ideas </a:t>
            </a:r>
          </a:p>
          <a:p>
            <a:pPr marL="0" lvl="0" indent="0">
              <a:buNone/>
            </a:pPr>
            <a:r>
              <a:rPr lang="en-US" dirty="0"/>
              <a:t>         with our colleagues &amp; patients.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  Record our meeting minutes using the Green Team Notes </a:t>
            </a:r>
          </a:p>
          <a:p>
            <a:pPr marL="0" lvl="0" indent="0">
              <a:buNone/>
            </a:pPr>
            <a:r>
              <a:rPr lang="en-US" dirty="0"/>
              <a:t>         form from My Green Doctor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  Qualify by 6 months for Green Doctor Office Recognition Certificate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9973406" y="5237772"/>
            <a:ext cx="2089640" cy="16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26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365125"/>
            <a:ext cx="1083269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Green Doctor Office Recognition Certificate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9655" y="1201155"/>
            <a:ext cx="10515600" cy="5413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Recognizes your ongoing commitment to a healthier office</a:t>
            </a:r>
          </a:p>
          <a:p>
            <a:pPr marL="0" lvl="0" indent="0">
              <a:buNone/>
            </a:pPr>
            <a:r>
              <a:rPr lang="en-US" sz="3200" dirty="0"/>
              <a:t>       &amp; community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Requires completion of five environmental sustainability</a:t>
            </a:r>
          </a:p>
          <a:p>
            <a:pPr marL="0" lvl="0" indent="0">
              <a:buNone/>
            </a:pPr>
            <a:r>
              <a:rPr lang="en-US" sz="3200" dirty="0"/>
              <a:t>     meetings, five Action Steps, and five Education Steps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 The certificate is valid for 3 years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 My Green Doctor will continue on our monthly agenda as </a:t>
            </a:r>
          </a:p>
          <a:p>
            <a:pPr marL="0" lvl="0" indent="0">
              <a:buNone/>
            </a:pPr>
            <a:r>
              <a:rPr lang="en-US" sz="3200" dirty="0"/>
              <a:t>      something important that we are proud of!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028583" y="5280555"/>
            <a:ext cx="2034463" cy="157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24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928" y="408707"/>
            <a:ext cx="11394144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>
                <a:latin typeface="+mn-lt"/>
              </a:rPr>
              <a:t>A Sustainability Success Story: 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          The Escambia County Health Department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70751" y="1877195"/>
            <a:ext cx="8170968" cy="4264025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Five offices in Florida Panhandle</a:t>
            </a:r>
          </a:p>
          <a:p>
            <a:pPr>
              <a:defRPr/>
            </a:pPr>
            <a:r>
              <a:rPr lang="en-US" sz="3200" dirty="0">
                <a:cs typeface="Arial" panose="020B0604020202020204" pitchFamily="34" charset="0"/>
              </a:rPr>
              <a:t> Saving energy every month</a:t>
            </a:r>
          </a:p>
          <a:p>
            <a:pPr>
              <a:defRPr/>
            </a:pPr>
            <a:r>
              <a:rPr lang="en-US" sz="3200" dirty="0">
                <a:cs typeface="Arial" panose="020B0604020202020204" pitchFamily="34" charset="0"/>
              </a:rPr>
              <a:t> 5.2% energy electricity saving per year</a:t>
            </a:r>
          </a:p>
          <a:p>
            <a:pPr>
              <a:defRPr/>
            </a:pPr>
            <a:r>
              <a:rPr lang="en-US" sz="3200" dirty="0">
                <a:cs typeface="Arial" panose="020B0604020202020204" pitchFamily="34" charset="0"/>
              </a:rPr>
              <a:t> 125,000-kilowatt hours electricity per year </a:t>
            </a:r>
          </a:p>
          <a:p>
            <a:pPr>
              <a:defRPr/>
            </a:pPr>
            <a:r>
              <a:rPr lang="en-US" sz="3200" dirty="0">
                <a:cs typeface="Arial" panose="020B0604020202020204" pitchFamily="34" charset="0"/>
              </a:rPr>
              <a:t> 85,600 metric tons CO</a:t>
            </a:r>
            <a:r>
              <a:rPr lang="en-US" sz="3200" baseline="-25000" dirty="0">
                <a:cs typeface="Arial" panose="020B0604020202020204" pitchFamily="34" charset="0"/>
              </a:rPr>
              <a:t>2</a:t>
            </a:r>
            <a:r>
              <a:rPr lang="en-US" sz="3200" dirty="0">
                <a:cs typeface="Arial" panose="020B0604020202020204" pitchFamily="34" charset="0"/>
              </a:rPr>
              <a:t> per year </a:t>
            </a:r>
          </a:p>
          <a:p>
            <a:pPr>
              <a:defRPr/>
            </a:pPr>
            <a:r>
              <a:rPr lang="en-US" sz="3200" dirty="0">
                <a:cs typeface="Arial" panose="020B0604020202020204" pitchFamily="34" charset="0"/>
              </a:rPr>
              <a:t> </a:t>
            </a:r>
            <a:r>
              <a:rPr lang="en-US" sz="3200" u="sng" dirty="0">
                <a:cs typeface="Arial" panose="020B0604020202020204" pitchFamily="34" charset="0"/>
              </a:rPr>
              <a:t>Bottom Line</a:t>
            </a:r>
            <a:r>
              <a:rPr lang="en-US" sz="3200" dirty="0">
                <a:cs typeface="Arial" panose="020B0604020202020204" pitchFamily="34" charset="0"/>
              </a:rPr>
              <a:t>:  $14,000 saved annually</a:t>
            </a:r>
            <a:r>
              <a:rPr lang="en-US" sz="3200" dirty="0"/>
              <a:t> 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731" y="4096871"/>
            <a:ext cx="3964601" cy="248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76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928" y="408707"/>
            <a:ext cx="11667566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>
                <a:latin typeface="+mn-lt"/>
              </a:rPr>
              <a:t>Success Story: Allergy &amp; Asthma Diagnostic Treatment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                           Center, Tallahassee, FL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98928" y="1987061"/>
            <a:ext cx="8170968" cy="4572099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600" u="sng" dirty="0">
                <a:cs typeface="Arial" panose="020B0604020202020204" pitchFamily="34" charset="0"/>
              </a:rPr>
              <a:t>Topics addressed</a:t>
            </a:r>
            <a:r>
              <a:rPr lang="en-US" sz="3600" dirty="0"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en-US" sz="3600" dirty="0">
                <a:cs typeface="Arial" panose="020B0604020202020204" pitchFamily="34" charset="0"/>
              </a:rPr>
              <a:t>Water conservation</a:t>
            </a:r>
          </a:p>
          <a:p>
            <a:pPr>
              <a:defRPr/>
            </a:pPr>
            <a:r>
              <a:rPr lang="en-US" sz="3600" dirty="0">
                <a:cs typeface="Arial" panose="020B0604020202020204" pitchFamily="34" charset="0"/>
              </a:rPr>
              <a:t>Energy saving: used less hot water, turned off lights, installed “smart” power switches</a:t>
            </a:r>
          </a:p>
          <a:p>
            <a:pPr>
              <a:defRPr/>
            </a:pPr>
            <a:r>
              <a:rPr lang="en-US" sz="3600" dirty="0">
                <a:cs typeface="Arial" panose="020B0604020202020204" pitchFamily="34" charset="0"/>
              </a:rPr>
              <a:t>Recycling program &amp; recycling education</a:t>
            </a:r>
          </a:p>
          <a:p>
            <a:pPr>
              <a:defRPr/>
            </a:pPr>
            <a:r>
              <a:rPr lang="en-US" sz="3600" dirty="0">
                <a:cs typeface="Arial" panose="020B0604020202020204" pitchFamily="34" charset="0"/>
              </a:rPr>
              <a:t>Decreasing printing &amp; paper use</a:t>
            </a:r>
          </a:p>
          <a:p>
            <a:pPr>
              <a:defRPr/>
            </a:pPr>
            <a:r>
              <a:rPr lang="en-US" sz="3600" dirty="0">
                <a:cs typeface="Arial" panose="020B0604020202020204" pitchFamily="34" charset="0"/>
              </a:rPr>
              <a:t>Brochures, signs, &amp; handouts for patients</a:t>
            </a:r>
          </a:p>
        </p:txBody>
      </p:sp>
      <p:pic>
        <p:nvPicPr>
          <p:cNvPr id="11" name="Picture 10" descr="A group of men posing for a photo&#10;&#10;Description automatically generated">
            <a:extLst>
              <a:ext uri="{FF2B5EF4-FFF2-40B4-BE49-F238E27FC236}">
                <a16:creationId xmlns:a16="http://schemas.microsoft.com/office/drawing/2014/main" id="{63E0179E-EFCF-0D06-CAFF-865D6D0B6C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879" y="2231400"/>
            <a:ext cx="3031736" cy="408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2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Our Success Timetable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781" y="1681785"/>
            <a:ext cx="110688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Month 1:       Environmental Sustainability Council meets</a:t>
            </a:r>
          </a:p>
          <a:p>
            <a:pPr marL="0" indent="0">
              <a:buNone/>
            </a:pPr>
            <a:r>
              <a:rPr lang="en-US" sz="3200" dirty="0"/>
              <a:t>Month 2-3:   First My Green Doctor 5-minute sessions on agendas</a:t>
            </a:r>
          </a:p>
          <a:p>
            <a:pPr marL="0" indent="0">
              <a:buNone/>
            </a:pPr>
            <a:r>
              <a:rPr lang="en-US" sz="3200" dirty="0"/>
              <a:t>Month 6-8: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  Sustainability programs in 100% of offices &amp; departments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  5% energy savings compared with prior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  100% of offices &amp; departments qualify for My Green Doctor’s</a:t>
            </a:r>
          </a:p>
          <a:p>
            <a:pPr marL="457200" lvl="1" indent="0">
              <a:buNone/>
            </a:pPr>
            <a:r>
              <a:rPr lang="en-US" sz="2800" dirty="0"/>
              <a:t>           Green Doctor Office Recognition certificate</a:t>
            </a:r>
          </a:p>
          <a:p>
            <a:pPr marL="0" indent="0">
              <a:buNone/>
            </a:pPr>
            <a:r>
              <a:rPr lang="en-US" sz="3200" dirty="0"/>
              <a:t>After Month 8:  Continue our monthly 5-minute sessions</a:t>
            </a:r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140242" y="5367130"/>
            <a:ext cx="1922804" cy="149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436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2317" y="391213"/>
            <a:ext cx="1083269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Our Environmental Sustainability Program:  </a:t>
            </a:r>
            <a:br>
              <a:rPr lang="en-US" b="1" dirty="0"/>
            </a:br>
            <a:r>
              <a:rPr lang="en-US" b="1" dirty="0"/>
              <a:t>Summary for Managers</a:t>
            </a:r>
            <a:br>
              <a:rPr lang="en-US" b="1" dirty="0"/>
            </a:br>
            <a:r>
              <a:rPr lang="en-US" b="1" dirty="0"/>
              <a:t>         </a:t>
            </a:r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558176" y="5684363"/>
            <a:ext cx="1513662" cy="117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86CB-CC72-490F-8AA5-D8C7A3917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993" y="1589954"/>
            <a:ext cx="10721972" cy="48768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Make Environmental Sustainability a core value that can lower our operating costs &amp; make for a healthier community.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Register at www.MyGreenDoctor.org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Managers are asked to add 5-10 minutes of My Green Doctor business to each staff meeting, using My Green Doctor’s Meeting-by-Meeting guide as our script.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Encourage involvement by your staff members.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Plan to achieve Green Doctor Office Recognition by 8 months.</a:t>
            </a:r>
          </a:p>
        </p:txBody>
      </p:sp>
    </p:spTree>
    <p:extLst>
      <p:ext uri="{BB962C8B-B14F-4D97-AF65-F5344CB8AC3E}">
        <p14:creationId xmlns:p14="http://schemas.microsoft.com/office/powerpoint/2010/main" val="2085514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0949" y="1862787"/>
            <a:ext cx="10832690" cy="2296722"/>
          </a:xfrm>
        </p:spPr>
        <p:txBody>
          <a:bodyPr/>
          <a:lstStyle/>
          <a:p>
            <a:pPr algn="ctr"/>
            <a:r>
              <a:rPr lang="en-US" b="1" i="1" dirty="0"/>
              <a:t>“</a:t>
            </a:r>
            <a:r>
              <a:rPr lang="en-US" sz="4800" b="1" i="1" dirty="0"/>
              <a:t>Thank you for helping us to save money and to create a healthier office and community!”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88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9973406" y="5237772"/>
            <a:ext cx="2089640" cy="16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82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212" y="2818469"/>
            <a:ext cx="9184711" cy="4682774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latin typeface="+mn-lt"/>
              </a:rPr>
              <a:t>Environmental Sustainability </a:t>
            </a:r>
            <a:br>
              <a:rPr lang="en-US" sz="5300" b="1" i="1" dirty="0">
                <a:latin typeface="+mn-lt"/>
              </a:rPr>
            </a:br>
            <a:r>
              <a:rPr lang="en-US" sz="5300" dirty="0">
                <a:latin typeface="+mn-lt"/>
              </a:rPr>
              <a:t>is for us a</a:t>
            </a:r>
            <a:br>
              <a:rPr lang="en-US" sz="5300" dirty="0">
                <a:latin typeface="+mn-lt"/>
              </a:rPr>
            </a:br>
            <a:r>
              <a:rPr lang="en-US" sz="5400" dirty="0">
                <a:latin typeface="+mn-lt"/>
              </a:rPr>
              <a:t> </a:t>
            </a:r>
            <a:br>
              <a:rPr lang="en-US" sz="5400" dirty="0">
                <a:latin typeface="+mn-lt"/>
              </a:rPr>
            </a:br>
            <a:r>
              <a:rPr lang="en-US" sz="5400" dirty="0">
                <a:latin typeface="+mn-lt"/>
              </a:rPr>
              <a:t> </a:t>
            </a:r>
            <a:r>
              <a:rPr lang="en-US" sz="8000" b="1" dirty="0">
                <a:latin typeface="+mn-lt"/>
              </a:rPr>
              <a:t>“Core Value”</a:t>
            </a:r>
            <a:br>
              <a:rPr lang="en-US" sz="8000" dirty="0">
                <a:latin typeface="+mn-lt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4477" y="6797675"/>
            <a:ext cx="9144000" cy="1655762"/>
          </a:xfrm>
        </p:spPr>
        <p:txBody>
          <a:bodyPr/>
          <a:lstStyle/>
          <a:p>
            <a:r>
              <a:rPr lang="en-US" dirty="0"/>
              <a:t>June, 2015</a:t>
            </a:r>
          </a:p>
        </p:txBody>
      </p:sp>
      <p:pic>
        <p:nvPicPr>
          <p:cNvPr id="5" name="Picture 4" descr="Top%20Bann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019369" y="5266592"/>
            <a:ext cx="2052470" cy="159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7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6BB7-7FB1-49EF-8AD4-3507CAD9C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269" y="277538"/>
            <a:ext cx="9144000" cy="2316576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>
                <a:latin typeface="+mn-lt"/>
              </a:rPr>
              <a:t>An </a:t>
            </a:r>
            <a:r>
              <a:rPr lang="en-US" sz="5300" b="1" dirty="0">
                <a:latin typeface="+mn-lt"/>
              </a:rPr>
              <a:t>environmentally sustainable </a:t>
            </a:r>
            <a:r>
              <a:rPr lang="en-US" sz="5300" dirty="0">
                <a:latin typeface="+mn-lt"/>
              </a:rPr>
              <a:t>organization is one that: </a:t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7D6C8-56B9-43F2-81B2-EA4588715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0665" y="2091288"/>
            <a:ext cx="9144000" cy="3882129"/>
          </a:xfrm>
        </p:spPr>
        <p:txBody>
          <a:bodyPr/>
          <a:lstStyle/>
          <a:p>
            <a:r>
              <a:rPr lang="en-US" sz="4800" i="1" dirty="0"/>
              <a:t>“meets the needs of the present without compromising the ability of future generations to meet their own needs.”</a:t>
            </a:r>
          </a:p>
          <a:p>
            <a:r>
              <a:rPr lang="en-US" sz="2400" dirty="0"/>
              <a:t>                          World Commission on Environment &amp; Development, 1987</a:t>
            </a:r>
            <a:r>
              <a:rPr lang="en-US" sz="3600" i="1" dirty="0"/>
              <a:t> 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Top%20Banner.jpg">
            <a:extLst>
              <a:ext uri="{FF2B5EF4-FFF2-40B4-BE49-F238E27FC236}">
                <a16:creationId xmlns:a16="http://schemas.microsoft.com/office/drawing/2014/main" id="{92103401-548E-478B-9FA4-3EA927963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108097" y="5335388"/>
            <a:ext cx="1963742" cy="15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37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365125"/>
            <a:ext cx="1083269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+mn-lt"/>
              </a:rPr>
              <a:t>Benefits of an 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Environmental Sustainability Program 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6580" y="1124157"/>
            <a:ext cx="11475420" cy="5272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1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improves office business processes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builds a culture of saving resources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lowers business operating costs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supports the values of employees who want to “make a difference”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promotes colleagues sharing ideas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brand enhancement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fosters a healthier work environment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/>
              <a:t>  leads to healthier patients &amp; community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5100" dirty="0"/>
          </a:p>
          <a:p>
            <a:pPr>
              <a:buFont typeface="Wingdings" panose="05000000000000000000" pitchFamily="2" charset="2"/>
              <a:buChar char="ü"/>
            </a:pPr>
            <a:endParaRPr lang="en-US" sz="4600" dirty="0"/>
          </a:p>
          <a:p>
            <a:endParaRPr lang="en-US" dirty="0"/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147853" y="5366214"/>
            <a:ext cx="1923986" cy="149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3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F8DD-FE2D-4DA3-AF55-88F4F74D0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157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Why We Are Using My Green Doctor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3616F-E0D2-4462-93CF-EE108F81A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 Since 2010, My Green Doctor is the world’s leading environmental sustainability program for outpatient healthcare offices, clinics and facilities.</a:t>
            </a:r>
          </a:p>
          <a:p>
            <a:r>
              <a:rPr lang="en-US" dirty="0"/>
              <a:t>  Provided by 28 health professional societies and used by thousands of healthcare practice in more than 80 countries</a:t>
            </a:r>
          </a:p>
          <a:p>
            <a:r>
              <a:rPr lang="en-US" dirty="0"/>
              <a:t>  Comprehensive, evidence-based, written by health professionals</a:t>
            </a:r>
          </a:p>
          <a:p>
            <a:r>
              <a:rPr lang="en-US" dirty="0"/>
              <a:t>  Easy to use; no science or environmental background needed</a:t>
            </a:r>
          </a:p>
          <a:p>
            <a:r>
              <a:rPr lang="en-US" dirty="0"/>
              <a:t>  Proven to work.</a:t>
            </a:r>
          </a:p>
          <a:p>
            <a:r>
              <a:rPr lang="en-US" dirty="0"/>
              <a:t>  A </a:t>
            </a:r>
            <a:r>
              <a:rPr lang="en-US" sz="3200" b="1" dirty="0"/>
              <a:t>free</a:t>
            </a:r>
            <a:r>
              <a:rPr lang="en-US" dirty="0"/>
              <a:t> website found at </a:t>
            </a:r>
            <a:r>
              <a:rPr lang="en-US" sz="3200" b="1" dirty="0"/>
              <a:t>www.MyGreenDoctor.org</a:t>
            </a:r>
          </a:p>
          <a:p>
            <a:r>
              <a:rPr lang="en-US" dirty="0"/>
              <a:t>  Many free teaching tools:  brochures, posters, handouts</a:t>
            </a:r>
          </a:p>
        </p:txBody>
      </p:sp>
      <p:pic>
        <p:nvPicPr>
          <p:cNvPr id="5" name="Picture 4" descr="Top%20Banner.jpg">
            <a:extLst>
              <a:ext uri="{FF2B5EF4-FFF2-40B4-BE49-F238E27FC236}">
                <a16:creationId xmlns:a16="http://schemas.microsoft.com/office/drawing/2014/main" id="{3F62B6B9-8EE5-4D32-AB3F-6F530E729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157369" y="5420412"/>
            <a:ext cx="1854085" cy="143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7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0602-82D3-428D-9667-D213137EE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4446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Environmental Sustainability Topics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49F31-1CA5-4504-BE76-72AC434AB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7225" y="1954833"/>
            <a:ext cx="4856922" cy="4351338"/>
          </a:xfrm>
        </p:spPr>
        <p:txBody>
          <a:bodyPr/>
          <a:lstStyle/>
          <a:p>
            <a:r>
              <a:rPr lang="en-US" sz="3600" dirty="0"/>
              <a:t>  Energy use</a:t>
            </a:r>
          </a:p>
          <a:p>
            <a:r>
              <a:rPr lang="en-US" sz="3600" dirty="0"/>
              <a:t>  Saving water</a:t>
            </a:r>
          </a:p>
          <a:p>
            <a:r>
              <a:rPr lang="en-US" sz="3600" dirty="0"/>
              <a:t>  Recycling</a:t>
            </a:r>
          </a:p>
          <a:p>
            <a:r>
              <a:rPr lang="en-US" sz="3600" dirty="0"/>
              <a:t>  Safe use of chemicals</a:t>
            </a:r>
          </a:p>
          <a:p>
            <a:r>
              <a:rPr lang="en-US" sz="3600" dirty="0"/>
              <a:t>  Healthy food choices</a:t>
            </a:r>
          </a:p>
          <a:p>
            <a:r>
              <a:rPr lang="en-US" sz="3600" dirty="0"/>
              <a:t>  “Green” purchasing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461F4-7313-42DD-ADE4-64B27B411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3539" y="1954833"/>
            <a:ext cx="5685183" cy="4351338"/>
          </a:xfrm>
        </p:spPr>
        <p:txBody>
          <a:bodyPr/>
          <a:lstStyle/>
          <a:p>
            <a:r>
              <a:rPr lang="en-US" dirty="0"/>
              <a:t>  </a:t>
            </a:r>
            <a:r>
              <a:rPr lang="en-US" sz="3600" dirty="0"/>
              <a:t>Climate change awareness</a:t>
            </a:r>
          </a:p>
          <a:p>
            <a:r>
              <a:rPr lang="en-US" sz="3600" dirty="0"/>
              <a:t>  Pharmaceuticals disposal</a:t>
            </a:r>
          </a:p>
          <a:p>
            <a:r>
              <a:rPr lang="en-US" sz="3600" dirty="0"/>
              <a:t>  Transportation choices</a:t>
            </a:r>
          </a:p>
          <a:p>
            <a:r>
              <a:rPr lang="en-US" sz="3600" dirty="0"/>
              <a:t>  Landscape &amp; gardening </a:t>
            </a:r>
          </a:p>
          <a:p>
            <a:r>
              <a:rPr lang="en-US" sz="3600" dirty="0"/>
              <a:t>  Renewable energy</a:t>
            </a:r>
          </a:p>
          <a:p>
            <a:r>
              <a:rPr lang="en-US" sz="3600" dirty="0"/>
              <a:t>  Patient teaching</a:t>
            </a:r>
          </a:p>
        </p:txBody>
      </p:sp>
      <p:pic>
        <p:nvPicPr>
          <p:cNvPr id="6" name="Picture 5" descr="Top%20Banner.jpg">
            <a:extLst>
              <a:ext uri="{FF2B5EF4-FFF2-40B4-BE49-F238E27FC236}">
                <a16:creationId xmlns:a16="http://schemas.microsoft.com/office/drawing/2014/main" id="{4161D5BC-E220-47EB-8FE6-CBB69C026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157369" y="5420412"/>
            <a:ext cx="1854085" cy="143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85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3219" y="-8843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Structure of our Sustainability 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9472" y="973177"/>
            <a:ext cx="10515600" cy="578584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Adopt Environmental Sustainability as a “Core Value”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Large companies only: create an Environmental Sustainability Council (ESC)</a:t>
            </a:r>
          </a:p>
          <a:p>
            <a:pPr lvl="1"/>
            <a:r>
              <a:rPr lang="en-US" sz="2800" dirty="0"/>
              <a:t>  meets quarterly</a:t>
            </a:r>
          </a:p>
          <a:p>
            <a:pPr lvl="1"/>
            <a:r>
              <a:rPr lang="en-US" sz="2800" dirty="0"/>
              <a:t>  coordinates our Environmental Sustainability Program</a:t>
            </a:r>
          </a:p>
          <a:p>
            <a:pPr lvl="1"/>
            <a:r>
              <a:rPr lang="en-US" sz="2800" dirty="0"/>
              <a:t>  reports annually to our Board of Directors</a:t>
            </a:r>
          </a:p>
          <a:p>
            <a:pPr lvl="1"/>
            <a:r>
              <a:rPr lang="en-US" sz="2800" dirty="0"/>
              <a:t>  rewards performance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Place My Green Doctor on the agenda of staff meetings at least once a month</a:t>
            </a:r>
          </a:p>
          <a:p>
            <a:pPr lvl="1"/>
            <a:r>
              <a:rPr lang="en-US" dirty="0"/>
              <a:t> </a:t>
            </a:r>
            <a:r>
              <a:rPr lang="en-US" sz="2800" dirty="0"/>
              <a:t>adds 5 minutes to the agenda</a:t>
            </a:r>
          </a:p>
          <a:p>
            <a:pPr lvl="1"/>
            <a:r>
              <a:rPr lang="en-US" sz="2800" dirty="0"/>
              <a:t> follow the script of MGD’s Meeting-by-Meeting Guide</a:t>
            </a:r>
          </a:p>
          <a:p>
            <a:pPr lvl="1"/>
            <a:r>
              <a:rPr lang="en-US" sz="2800" dirty="0"/>
              <a:t> assign someone to record Green Team Notes to send </a:t>
            </a:r>
          </a:p>
          <a:p>
            <a:pPr marL="457200" lvl="1" indent="0">
              <a:buNone/>
            </a:pPr>
            <a:r>
              <a:rPr lang="en-US" sz="2800" dirty="0"/>
              <a:t>    to our ESC or to My Green Doctor</a:t>
            </a:r>
          </a:p>
          <a:p>
            <a:pPr marL="0" indent="0">
              <a:buNone/>
            </a:pPr>
            <a:r>
              <a:rPr lang="en-US" sz="3200" dirty="0"/>
              <a:t>D. Qualify for the Green Doctor Office Recognition Certificate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136482" y="5311956"/>
            <a:ext cx="1776046" cy="137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34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008" y="1264144"/>
            <a:ext cx="11400326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        </a:t>
            </a:r>
            <a:r>
              <a:rPr lang="en-US" sz="5400" b="1" dirty="0">
                <a:latin typeface="+mn-lt"/>
              </a:rPr>
              <a:t>Responsibilities of Managers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0679" y="1621047"/>
            <a:ext cx="1125064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 </a:t>
            </a:r>
            <a:r>
              <a:rPr lang="en-US" sz="3200" dirty="0"/>
              <a:t>Managers are asked to make an environmental sustainability program a regular feature of their office, clinic, or outpatient facility.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This is a gradual process introduced over several months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Use the My Green Doctor program as our guide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Likely to require no more than twenty minutes per month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Likely to be interesting &amp; satisfying for managers and their staff</a:t>
            </a:r>
          </a:p>
        </p:txBody>
      </p:sp>
      <p:pic>
        <p:nvPicPr>
          <p:cNvPr id="5" name="Picture 4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157369" y="5420412"/>
            <a:ext cx="1854085" cy="143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21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0974" y="190830"/>
            <a:ext cx="9212826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Responsibilities of Managers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9721" y="985604"/>
            <a:ext cx="10850217" cy="53241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sz="3200" dirty="0"/>
              <a:t>Register at My Green Doctor (MGD):  www.MyGreenDoctor.org 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Use MGD as your guiding resource for the office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Add five minutes of My Green Doctor once a month to the</a:t>
            </a:r>
          </a:p>
          <a:p>
            <a:pPr marL="0" lvl="0" indent="0">
              <a:buNone/>
            </a:pPr>
            <a:r>
              <a:rPr lang="en-US" sz="3200" dirty="0"/>
              <a:t>     staff or business meeting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Use the “Meeting-by-Meeting Guide” to direct each meeting: </a:t>
            </a:r>
          </a:p>
          <a:p>
            <a:pPr marL="0" lvl="0" indent="0">
              <a:buNone/>
            </a:pPr>
            <a:r>
              <a:rPr lang="en-US" sz="3200" dirty="0"/>
              <a:t>     nothing for the manager to study or prepare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Encourage teamwork and staff leadership on specific projects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Report quarterly to the Environmental Sustainability Committee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Qualify for Green Doctor Office recognition Certificate from MGD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And </a:t>
            </a:r>
            <a:r>
              <a:rPr lang="en-US" sz="3200" i="1" dirty="0"/>
              <a:t>keep going </a:t>
            </a:r>
            <a:r>
              <a:rPr lang="en-US" sz="3200" dirty="0"/>
              <a:t>with My Green  Doctor on your agendas!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238568" y="5443368"/>
            <a:ext cx="1824477" cy="141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88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4448</TotalTime>
  <Words>1062</Words>
  <Application>Microsoft Office PowerPoint</Application>
  <PresentationFormat>Widescreen</PresentationFormat>
  <Paragraphs>134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An Environmental Sustainability Program:                A Guide for  Managers </vt:lpstr>
      <vt:lpstr>Environmental Sustainability  is for us a    “Core Value”    </vt:lpstr>
      <vt:lpstr>An environmentally sustainable organization is one that:  </vt:lpstr>
      <vt:lpstr>Benefits of an  Environmental Sustainability Program   </vt:lpstr>
      <vt:lpstr>Why We Are Using My Green Doctor</vt:lpstr>
      <vt:lpstr>Environmental Sustainability Topics</vt:lpstr>
      <vt:lpstr>Structure of our Sustainability Program</vt:lpstr>
      <vt:lpstr>        Responsibilities of Managers      </vt:lpstr>
      <vt:lpstr>Responsibilities of Managers</vt:lpstr>
      <vt:lpstr>Activities of our Environmental Sustainability Program</vt:lpstr>
      <vt:lpstr>Green Doctor Office Recognition Certificate</vt:lpstr>
      <vt:lpstr>A Sustainability Success Story:              The Escambia County Health Department</vt:lpstr>
      <vt:lpstr>Success Story: Allergy &amp; Asthma Diagnostic Treatment                            Center, Tallahassee, FL</vt:lpstr>
      <vt:lpstr>Our Success Timetable</vt:lpstr>
      <vt:lpstr>Our Environmental Sustainability Program:   Summary for Managers          </vt:lpstr>
      <vt:lpstr>“Thank you for helping us to save money and to create a healthier office and community!”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Sustainability as a Clinic “Core Value”?  June, 2015</dc:title>
  <dc:creator>Barbara Sharp</dc:creator>
  <cp:lastModifiedBy>Todd Sack</cp:lastModifiedBy>
  <cp:revision>59</cp:revision>
  <dcterms:created xsi:type="dcterms:W3CDTF">2015-06-01T01:53:36Z</dcterms:created>
  <dcterms:modified xsi:type="dcterms:W3CDTF">2024-02-26T15:40:36Z</dcterms:modified>
</cp:coreProperties>
</file>